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  <p:sldMasterId id="2147483652" r:id="rId3"/>
  </p:sldMasterIdLst>
  <p:notesMasterIdLst>
    <p:notesMasterId r:id="rId18"/>
  </p:notesMasterIdLst>
  <p:sldIdLst>
    <p:sldId id="270" r:id="rId4"/>
    <p:sldId id="342" r:id="rId5"/>
    <p:sldId id="273" r:id="rId6"/>
    <p:sldId id="306" r:id="rId7"/>
    <p:sldId id="333" r:id="rId8"/>
    <p:sldId id="315" r:id="rId9"/>
    <p:sldId id="344" r:id="rId10"/>
    <p:sldId id="308" r:id="rId11"/>
    <p:sldId id="324" r:id="rId12"/>
    <p:sldId id="347" r:id="rId13"/>
    <p:sldId id="325" r:id="rId14"/>
    <p:sldId id="348" r:id="rId15"/>
    <p:sldId id="349" r:id="rId16"/>
    <p:sldId id="269" r:id="rId17"/>
  </p:sldIdLst>
  <p:sldSz cx="9144000" cy="6858000" type="screen4x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BBB2"/>
    <a:srgbClr val="62A145"/>
    <a:srgbClr val="CE9B00"/>
    <a:srgbClr val="DC5D00"/>
    <a:srgbClr val="E34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1727" autoAdjust="0"/>
  </p:normalViewPr>
  <p:slideViewPr>
    <p:cSldViewPr snapToGrid="0" snapToObjects="1">
      <p:cViewPr varScale="1">
        <p:scale>
          <a:sx n="83" d="100"/>
          <a:sy n="83" d="100"/>
        </p:scale>
        <p:origin x="12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E7A2D-52D4-154D-969E-AB1165BC9EC5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36FA2-1908-414A-8006-06EFF7DB6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4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439AA-DE95-4284-9F45-A42E86D2282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270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Play dough analogy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36FA2-1908-414A-8006-06EFF7DB6D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540000" y="432000"/>
            <a:ext cx="8096000" cy="1143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200"/>
              </a:spcBef>
            </a:pPr>
            <a:endParaRPr lang="en-US" sz="3100" dirty="0">
              <a:solidFill>
                <a:srgbClr val="76BBB2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89000" y="36618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40000" y="1296000"/>
            <a:ext cx="8096000" cy="436100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540000" y="432000"/>
            <a:ext cx="8096000" cy="7302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4400" b="1">
                <a:solidFill>
                  <a:srgbClr val="76BBB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95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8348663" y="6110288"/>
            <a:ext cx="454025" cy="361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FA5DC-183E-4820-A20C-72429F3E3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4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solidFill>
          <a:srgbClr val="E34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ocket_question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68" y="50800"/>
            <a:ext cx="4851400" cy="670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6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 one (orange)">
    <p:bg>
      <p:bgPr>
        <a:solidFill>
          <a:srgbClr val="DC5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40000" y="1296000"/>
            <a:ext cx="8096000" cy="43353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 b="1"/>
            </a:lvl1pPr>
            <a:lvl2pPr marL="0" indent="-360000">
              <a:spcBef>
                <a:spcPts val="250"/>
              </a:spcBef>
              <a:buFont typeface="Arial"/>
              <a:buChar char="•"/>
              <a:defRPr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540000" y="432000"/>
            <a:ext cx="8096000" cy="7302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8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 two (mustard)">
    <p:bg>
      <p:bgPr>
        <a:solidFill>
          <a:srgbClr val="CE9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40000" y="1296000"/>
            <a:ext cx="8096000" cy="43096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 b="1"/>
            </a:lvl1pPr>
            <a:lvl2pPr marL="0" indent="-360000">
              <a:spcBef>
                <a:spcPts val="250"/>
              </a:spcBef>
              <a:buFont typeface="Arial"/>
              <a:buChar char="•"/>
              <a:defRPr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540000" y="432000"/>
            <a:ext cx="8096000" cy="7302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3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 three (green)">
    <p:bg>
      <p:bgPr>
        <a:solidFill>
          <a:srgbClr val="62A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40000" y="1296000"/>
            <a:ext cx="8096000" cy="43096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 b="1"/>
            </a:lvl1pPr>
            <a:lvl2pPr marL="0" indent="-360000">
              <a:spcBef>
                <a:spcPts val="250"/>
              </a:spcBef>
              <a:buFont typeface="Arial"/>
              <a:buChar char="•"/>
              <a:defRPr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540000" y="432000"/>
            <a:ext cx="8096000" cy="7302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6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76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4L-logo black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5740400"/>
            <a:ext cx="2826556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0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76BBB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360000" algn="l" defTabSz="457200" rtl="0" eaLnBrk="1" latinLnBrk="0" hangingPunct="1">
        <a:spcBef>
          <a:spcPts val="25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5740400"/>
            <a:ext cx="2826555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5" r:id="rId2"/>
    <p:sldLayoutId id="2147483666" r:id="rId3"/>
    <p:sldLayoutId id="214748366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6BB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4L-logo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888454"/>
            <a:ext cx="6438900" cy="32137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4080"/>
            <a:ext cx="3721100" cy="2944755"/>
          </a:xfrm>
          <a:prstGeom prst="rect">
            <a:avLst/>
          </a:prstGeom>
        </p:spPr>
      </p:pic>
      <p:pic>
        <p:nvPicPr>
          <p:cNvPr id="10" name="Picture 9" descr="bike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588" y="3898900"/>
            <a:ext cx="3921911" cy="278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3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ethackneytalking.co.uk/" TargetMode="External"/><Relationship Id="rId2" Type="http://schemas.openxmlformats.org/officeDocument/2006/relationships/hyperlink" Target="mailto:Laura.randall@learningtrust.co.uk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acebook.com/gethackneytalkin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9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919" y="719848"/>
            <a:ext cx="838524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u="sng" dirty="0">
                <a:solidFill>
                  <a:srgbClr val="76BBB2"/>
                </a:solidFill>
              </a:rPr>
              <a:t>Today’s targets: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b="1" dirty="0">
                <a:solidFill>
                  <a:prstClr val="black"/>
                </a:solidFill>
              </a:rPr>
              <a:t>Follow your child’s lead in </a:t>
            </a:r>
            <a:r>
              <a:rPr lang="en-GB" sz="4000" b="1" dirty="0" smtClean="0">
                <a:solidFill>
                  <a:prstClr val="black"/>
                </a:solidFill>
              </a:rPr>
              <a:t>play</a:t>
            </a:r>
          </a:p>
          <a:p>
            <a:pPr marL="514350" indent="-514350">
              <a:buFont typeface="+mj-lt"/>
              <a:buAutoNum type="arabicPeriod"/>
            </a:pPr>
            <a:endParaRPr lang="en-GB" sz="4000" b="1" dirty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000" b="1" dirty="0">
                <a:solidFill>
                  <a:prstClr val="black"/>
                </a:solidFill>
              </a:rPr>
              <a:t>Comment on what your child is doing using key words (Less </a:t>
            </a:r>
            <a:r>
              <a:rPr lang="en-US" sz="4000" b="1" dirty="0" smtClean="0">
                <a:solidFill>
                  <a:prstClr val="black"/>
                </a:solidFill>
              </a:rPr>
              <a:t>Questions)</a:t>
            </a:r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18256" y="116632"/>
            <a:ext cx="8458200" cy="73025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Thinking about our interaction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905641"/>
            <a:ext cx="8915400" cy="578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52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 t="15250" r="20200" b="31000"/>
          <a:stretch/>
        </p:blipFill>
        <p:spPr bwMode="auto">
          <a:xfrm>
            <a:off x="0" y="291830"/>
            <a:ext cx="8971153" cy="63905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463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52425" y="432000"/>
            <a:ext cx="8458200" cy="730250"/>
          </a:xfrm>
        </p:spPr>
        <p:txBody>
          <a:bodyPr/>
          <a:lstStyle/>
          <a:p>
            <a:r>
              <a:rPr lang="en-GB" dirty="0" smtClean="0"/>
              <a:t>Remember when you get home:</a:t>
            </a:r>
            <a:endParaRPr lang="en-US" dirty="0"/>
          </a:p>
        </p:txBody>
      </p:sp>
      <p:pic>
        <p:nvPicPr>
          <p:cNvPr id="1026" name="Picture 2" descr="http://www.clker.com/cliparts/u/o/0/I/i/T/home-sweet-home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911350"/>
            <a:ext cx="28384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00426" y="1562100"/>
            <a:ext cx="55149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3200" dirty="0" smtClean="0"/>
              <a:t>Have a special time every day</a:t>
            </a:r>
          </a:p>
          <a:p>
            <a:pPr marL="742950" indent="-742950">
              <a:buAutoNum type="arabicPeriod"/>
            </a:pPr>
            <a:r>
              <a:rPr lang="en-GB" sz="3200" dirty="0" smtClean="0"/>
              <a:t>Play  fun listening games</a:t>
            </a:r>
            <a:endParaRPr lang="en-GB" sz="3200" dirty="0"/>
          </a:p>
          <a:p>
            <a:pPr marL="742950" indent="-742950">
              <a:buAutoNum type="arabicPeriod"/>
            </a:pPr>
            <a:r>
              <a:rPr lang="en-GB" sz="3200" dirty="0" smtClean="0"/>
              <a:t>Help develop vocabulary- Collect interesting items at home &amp; outside with Alan the Alien. Talk to your child about the items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81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914245"/>
            <a:ext cx="3905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Please talk to your class teacher if you have any concerns about your child’s Speech, Language &amp; Communication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05250" y="300038"/>
            <a:ext cx="523875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hlinkClick r:id="rId2"/>
              </a:rPr>
              <a:t>Laura.randall@learningtrust.co.uk</a:t>
            </a:r>
            <a:r>
              <a:rPr lang="en-GB" sz="2000" dirty="0" smtClean="0"/>
              <a:t> </a:t>
            </a:r>
          </a:p>
          <a:p>
            <a:endParaRPr lang="en-GB" sz="2000" dirty="0" smtClean="0"/>
          </a:p>
          <a:p>
            <a:r>
              <a:rPr lang="en-GB" sz="2000" dirty="0" smtClean="0"/>
              <a:t>Find us online:</a:t>
            </a:r>
            <a:endParaRPr lang="en-GB" sz="2000" dirty="0"/>
          </a:p>
          <a:p>
            <a:r>
              <a:rPr lang="en-GB" sz="2000" dirty="0" smtClean="0"/>
              <a:t>Web</a:t>
            </a:r>
            <a:r>
              <a:rPr lang="en-GB" sz="2000" dirty="0"/>
              <a:t>: </a:t>
            </a:r>
            <a:r>
              <a:rPr lang="en-GB" sz="2000" dirty="0">
                <a:hlinkClick r:id="rId3"/>
              </a:rPr>
              <a:t>http://gethackneytalking.co.uk</a:t>
            </a:r>
            <a:r>
              <a:rPr lang="en-GB" sz="2000" dirty="0" smtClean="0">
                <a:hlinkClick r:id="rId3"/>
              </a:rPr>
              <a:t>/</a:t>
            </a:r>
            <a:r>
              <a:rPr lang="en-GB" sz="2000" dirty="0" smtClean="0"/>
              <a:t> </a:t>
            </a:r>
            <a:endParaRPr lang="en-GB" sz="2000" dirty="0"/>
          </a:p>
          <a:p>
            <a:r>
              <a:rPr lang="en-GB" sz="2000" dirty="0"/>
              <a:t>Twitter: @</a:t>
            </a:r>
            <a:r>
              <a:rPr lang="en-GB" sz="2000" dirty="0" err="1" smtClean="0"/>
              <a:t>HackneyTalk</a:t>
            </a:r>
            <a:r>
              <a:rPr lang="en-GB" sz="2000" dirty="0" smtClean="0"/>
              <a:t> </a:t>
            </a:r>
            <a:endParaRPr lang="en-GB" sz="2000" dirty="0"/>
          </a:p>
          <a:p>
            <a:r>
              <a:rPr lang="en-GB" sz="2000" dirty="0"/>
              <a:t>Facebook: </a:t>
            </a:r>
            <a:r>
              <a:rPr lang="en-GB" sz="2000" dirty="0">
                <a:hlinkClick r:id="rId4"/>
              </a:rPr>
              <a:t>https://www.facebook.com/gethackneytalking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74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79" y="932815"/>
            <a:ext cx="8093414" cy="471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8758" y="642025"/>
            <a:ext cx="7334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4800" b="1" u="sng" dirty="0">
                <a:latin typeface="Calibri" pitchFamily="34" charset="0"/>
              </a:rPr>
              <a:t>Supporting and developing your child’s talking </a:t>
            </a:r>
            <a:endParaRPr lang="en-GB" sz="4800" u="sng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39713" y="4949825"/>
            <a:ext cx="52419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GB" altLang="en-US" sz="2800" b="1" dirty="0">
                <a:latin typeface="Calibri" pitchFamily="34" charset="0"/>
              </a:rPr>
              <a:t>Randal Cremer Primary School</a:t>
            </a:r>
          </a:p>
          <a:p>
            <a:pPr eaLnBrk="1" hangingPunct="1"/>
            <a:r>
              <a:rPr lang="en-GB" altLang="en-US" sz="2800" b="1" dirty="0">
                <a:latin typeface="Calibri" pitchFamily="34" charset="0"/>
              </a:rPr>
              <a:t>Laura Randall</a:t>
            </a:r>
          </a:p>
          <a:p>
            <a:pPr eaLnBrk="1" hangingPunct="1"/>
            <a:r>
              <a:rPr lang="en-GB" altLang="en-US" sz="2800" b="1" dirty="0">
                <a:latin typeface="Calibri" pitchFamily="34" charset="0"/>
              </a:rPr>
              <a:t>Speech and Language Therapist</a:t>
            </a:r>
          </a:p>
        </p:txBody>
      </p:sp>
    </p:spTree>
    <p:extLst>
      <p:ext uri="{BB962C8B-B14F-4D97-AF65-F5344CB8AC3E}">
        <p14:creationId xmlns:p14="http://schemas.microsoft.com/office/powerpoint/2010/main" val="13588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Learn what we are doing at school to support children’s language development</a:t>
            </a:r>
          </a:p>
          <a:p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Learn how to support your child’s language development at </a:t>
            </a:r>
            <a:r>
              <a:rPr lang="en-GB" dirty="0" smtClean="0"/>
              <a:t>home</a:t>
            </a:r>
          </a:p>
          <a:p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Stay and play!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What are we going to do today?</a:t>
            </a:r>
            <a:endParaRPr lang="en-GB" dirty="0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989" y="3207511"/>
            <a:ext cx="3888091" cy="244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39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An early years language </a:t>
            </a:r>
            <a:r>
              <a:rPr lang="en-GB" dirty="0" smtClean="0"/>
              <a:t>development programme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b="0" dirty="0"/>
              <a:t>It is tailored to meet the needs of </a:t>
            </a:r>
            <a:r>
              <a:rPr lang="en-GB" b="0" dirty="0" smtClean="0"/>
              <a:t>Nursery and Reception classes at Randal Cremer Primary school. </a:t>
            </a:r>
            <a:endParaRPr lang="en-GB" b="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b="0" dirty="0" smtClean="0"/>
              <a:t>Half a day a week specialist time to support with developing communication friendly environments.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0" dirty="0" smtClean="0"/>
              <a:t>To work with parents and staff to support children’s language skills.</a:t>
            </a:r>
            <a:endParaRPr lang="en-GB" b="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b="0" dirty="0"/>
              <a:t>A </a:t>
            </a:r>
            <a:r>
              <a:rPr lang="en-GB" b="0" dirty="0" smtClean="0"/>
              <a:t>range </a:t>
            </a:r>
            <a:r>
              <a:rPr lang="en-GB" b="0" dirty="0"/>
              <a:t>of </a:t>
            </a:r>
            <a:r>
              <a:rPr lang="en-GB" b="0" dirty="0" smtClean="0"/>
              <a:t>fun activities </a:t>
            </a:r>
            <a:r>
              <a:rPr lang="en-GB" b="0" dirty="0"/>
              <a:t>is available to </a:t>
            </a:r>
            <a:r>
              <a:rPr lang="en-GB" b="0" dirty="0" smtClean="0"/>
              <a:t>put in place</a:t>
            </a:r>
            <a:r>
              <a:rPr lang="en-GB" b="0" dirty="0"/>
              <a:t/>
            </a:r>
            <a:br>
              <a:rPr lang="en-GB" b="0" dirty="0"/>
            </a:br>
            <a:r>
              <a:rPr lang="en-GB" b="0" dirty="0"/>
              <a:t>each </a:t>
            </a:r>
            <a:r>
              <a:rPr lang="en-GB" b="0" dirty="0" smtClean="0"/>
              <a:t>term.</a:t>
            </a:r>
          </a:p>
          <a:p>
            <a:endParaRPr lang="en-GB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What is Launchpad for Language?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6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540000" y="432000"/>
            <a:ext cx="8096000" cy="73025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457200" rtl="0" eaLnBrk="1" latinLnBrk="0" hangingPunct="1">
              <a:spcBef>
                <a:spcPts val="25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 smtClean="0">
                <a:solidFill>
                  <a:srgbClr val="76BBB2"/>
                </a:solidFill>
              </a:rPr>
              <a:t>What is Launchpad for Language?</a:t>
            </a:r>
            <a:endParaRPr lang="en-US" sz="4400" dirty="0">
              <a:solidFill>
                <a:srgbClr val="76BBB2"/>
              </a:solidFill>
            </a:endParaRP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540000" y="1744235"/>
            <a:ext cx="7797176" cy="250503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Working </a:t>
            </a:r>
            <a:r>
              <a:rPr lang="en-GB" sz="2800" dirty="0"/>
              <a:t>with the children </a:t>
            </a:r>
            <a:r>
              <a:rPr lang="en-GB" sz="2800" dirty="0" smtClean="0"/>
              <a:t>directly – run whole class sessions and small language groups</a:t>
            </a:r>
          </a:p>
          <a:p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Training to </a:t>
            </a:r>
            <a:r>
              <a:rPr lang="en-GB" sz="2800" dirty="0"/>
              <a:t>teaching </a:t>
            </a:r>
            <a:r>
              <a:rPr lang="en-GB" sz="2800" dirty="0" smtClean="0"/>
              <a:t>staff 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Developing </a:t>
            </a:r>
            <a:r>
              <a:rPr lang="en-GB" sz="2800" dirty="0"/>
              <a:t>the communication </a:t>
            </a:r>
            <a:r>
              <a:rPr lang="en-GB" sz="2800" dirty="0" smtClean="0"/>
              <a:t>environment</a:t>
            </a:r>
          </a:p>
          <a:p>
            <a:r>
              <a:rPr lang="en-GB" sz="28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Liaising </a:t>
            </a:r>
            <a:r>
              <a:rPr lang="en-GB" sz="2800" dirty="0"/>
              <a:t>with parents</a:t>
            </a:r>
          </a:p>
          <a:p>
            <a:endParaRPr lang="en-GB" sz="2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9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0000" y="280883"/>
            <a:ext cx="8096000" cy="730250"/>
          </a:xfrm>
        </p:spPr>
        <p:txBody>
          <a:bodyPr/>
          <a:lstStyle/>
          <a:p>
            <a:r>
              <a:rPr lang="en-GB" sz="3600" u="sng" dirty="0" smtClean="0"/>
              <a:t>What we are doing in school this half term-</a:t>
            </a:r>
          </a:p>
          <a:p>
            <a:r>
              <a:rPr lang="en-GB" sz="3600" u="sng" dirty="0" smtClean="0"/>
              <a:t>Alan the Alien Learns to Listen </a:t>
            </a:r>
            <a:endParaRPr lang="en-US" sz="3600" u="sng" dirty="0"/>
          </a:p>
        </p:txBody>
      </p:sp>
      <p:sp>
        <p:nvSpPr>
          <p:cNvPr id="2" name="Rectangle 1"/>
          <p:cNvSpPr/>
          <p:nvPr/>
        </p:nvSpPr>
        <p:spPr>
          <a:xfrm>
            <a:off x="540000" y="2343874"/>
            <a:ext cx="65742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u="sng" dirty="0"/>
          </a:p>
          <a:p>
            <a:endParaRPr lang="en-GB" i="1" dirty="0" smtClean="0"/>
          </a:p>
          <a:p>
            <a:endParaRPr lang="en-GB" sz="2400" u="sng" dirty="0"/>
          </a:p>
        </p:txBody>
      </p:sp>
      <p:pic>
        <p:nvPicPr>
          <p:cNvPr id="8" name="Picture 7" descr="Image result for chris monster pupp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694" y="3451869"/>
            <a:ext cx="1894621" cy="189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0000" y="2366520"/>
            <a:ext cx="57440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Alan the Alien</a:t>
            </a:r>
            <a:r>
              <a:rPr lang="en-US" sz="2400" dirty="0"/>
              <a:t> Learns to Listen! The classroom’s newest and strangest member, Alan the Alien, is embarking on a journey to learn how to listen in class.  The children are helping him by playing fun listening games and showing him how to be a good listener.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512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40000" y="2204864"/>
            <a:ext cx="8096000" cy="3596160"/>
          </a:xfrm>
        </p:spPr>
        <p:txBody>
          <a:bodyPr/>
          <a:lstStyle/>
          <a:p>
            <a:r>
              <a:rPr lang="en-GB" b="0" dirty="0"/>
              <a:t>Aim: To help parents support their children’s language development at home.</a:t>
            </a:r>
          </a:p>
          <a:p>
            <a:endParaRPr lang="en-GB" b="0" dirty="0"/>
          </a:p>
          <a:p>
            <a:r>
              <a:rPr lang="en-GB" b="0" dirty="0"/>
              <a:t>Do this through play and interaction strategies that promote language learning and use.</a:t>
            </a:r>
          </a:p>
          <a:p>
            <a:endParaRPr lang="en-GB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GB" dirty="0"/>
              <a:t>Parent Child Interaction</a:t>
            </a:r>
            <a:br>
              <a:rPr lang="en-GB" dirty="0"/>
            </a:br>
            <a:r>
              <a:rPr lang="en-GB" dirty="0"/>
              <a:t>‘Stay and Play’</a:t>
            </a:r>
            <a:endParaRPr lang="en-US" dirty="0"/>
          </a:p>
        </p:txBody>
      </p:sp>
      <p:pic>
        <p:nvPicPr>
          <p:cNvPr id="5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4641367"/>
            <a:ext cx="2631217" cy="165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1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48149" y="2174100"/>
            <a:ext cx="4495801" cy="3226575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GB" b="0" dirty="0" smtClean="0"/>
              <a:t>Play and interaction with others is the main way our children develop language, increase their vocabularies and can therefore develop friendships, maintain relationships and learn</a:t>
            </a:r>
            <a:endParaRPr lang="en-GB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Playing together at home is key in supporting language and learning</a:t>
            </a:r>
            <a:endParaRPr lang="en-US" dirty="0"/>
          </a:p>
        </p:txBody>
      </p:sp>
      <p:pic>
        <p:nvPicPr>
          <p:cNvPr id="3076" name="Picture 4" descr="http://bepositivemom.com/wp-content/uploads/2010/11/Mom_Playing_with_Her_Chi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2444749"/>
            <a:ext cx="28575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1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52425" y="432000"/>
            <a:ext cx="8458200" cy="730250"/>
          </a:xfrm>
        </p:spPr>
        <p:txBody>
          <a:bodyPr/>
          <a:lstStyle/>
          <a:p>
            <a:r>
              <a:rPr lang="en-GB" dirty="0" smtClean="0"/>
              <a:t>Something to try at home…</a:t>
            </a:r>
            <a:endParaRPr lang="en-US" dirty="0"/>
          </a:p>
        </p:txBody>
      </p:sp>
      <p:pic>
        <p:nvPicPr>
          <p:cNvPr id="2050" name="Picture 2" descr="http://www.handinhandparenting.org/wp-content/uploads/2013/09/Special-Time-ti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4" y="1162250"/>
            <a:ext cx="2536825" cy="239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9074" y="1086050"/>
            <a:ext cx="831532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						</a:t>
            </a:r>
            <a:r>
              <a:rPr lang="en-GB" b="1" u="sng" dirty="0" smtClean="0"/>
              <a:t>Special </a:t>
            </a:r>
            <a:r>
              <a:rPr lang="en-GB" b="1" u="sng" dirty="0"/>
              <a:t>Times </a:t>
            </a:r>
            <a:r>
              <a:rPr lang="en-GB" dirty="0"/>
              <a:t>lasts for </a:t>
            </a:r>
            <a:r>
              <a:rPr lang="en-GB" b="1" u="sng" dirty="0"/>
              <a:t>five minutes </a:t>
            </a:r>
            <a:r>
              <a:rPr lang="en-GB" dirty="0"/>
              <a:t>only and should not </a:t>
            </a:r>
            <a:r>
              <a:rPr lang="en-GB" dirty="0" smtClean="0"/>
              <a:t>						be </a:t>
            </a:r>
            <a:r>
              <a:rPr lang="en-GB" dirty="0"/>
              <a:t>extended.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dirty="0" smtClean="0"/>
              <a:t>						Before </a:t>
            </a:r>
            <a:r>
              <a:rPr lang="en-GB" dirty="0"/>
              <a:t>you start, let your child choose a game.  We do not </a:t>
            </a:r>
            <a:r>
              <a:rPr lang="en-GB" dirty="0" smtClean="0"/>
              <a:t>						want </a:t>
            </a:r>
            <a:r>
              <a:rPr lang="en-GB" dirty="0"/>
              <a:t>this to be a computer game, book, physical game or </a:t>
            </a:r>
            <a:r>
              <a:rPr lang="en-GB" dirty="0" smtClean="0"/>
              <a:t>						watching </a:t>
            </a:r>
            <a:r>
              <a:rPr lang="en-GB" dirty="0"/>
              <a:t>TV.  </a:t>
            </a:r>
            <a:r>
              <a:rPr lang="en-GB" b="1" dirty="0"/>
              <a:t>It should be a game where you can interact </a:t>
            </a:r>
            <a:r>
              <a:rPr lang="en-GB" b="1" dirty="0" smtClean="0"/>
              <a:t>						with </a:t>
            </a:r>
            <a:r>
              <a:rPr lang="en-GB" b="1" dirty="0"/>
              <a:t>your child, </a:t>
            </a:r>
            <a:r>
              <a:rPr lang="en-GB" dirty="0"/>
              <a:t>for example, playing with toy cars or </a:t>
            </a:r>
            <a:r>
              <a:rPr lang="en-GB" dirty="0" smtClean="0"/>
              <a:t>							dolls</a:t>
            </a:r>
            <a:r>
              <a:rPr lang="en-GB" dirty="0"/>
              <a:t>, building with bricks or playing with a puzzle.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dirty="0"/>
              <a:t>When your child has decided on a game, go somewhere quiet without obvious distractions</a:t>
            </a:r>
            <a:r>
              <a:rPr lang="en-GB" dirty="0" smtClean="0"/>
              <a:t>.</a:t>
            </a:r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b="1" u="sng" dirty="0"/>
              <a:t>Play with your child for five minutes, giving them your undivided attention. </a:t>
            </a:r>
            <a:endParaRPr lang="en-GB" b="1" u="sng" dirty="0" smtClean="0"/>
          </a:p>
          <a:p>
            <a:endParaRPr lang="en-GB" b="1" u="sng" dirty="0"/>
          </a:p>
          <a:p>
            <a:r>
              <a:rPr lang="en-GB" dirty="0" smtClean="0"/>
              <a:t>Afterwards</a:t>
            </a:r>
            <a:r>
              <a:rPr lang="en-GB" dirty="0"/>
              <a:t>, you can </a:t>
            </a:r>
            <a:r>
              <a:rPr lang="en-GB" dirty="0" smtClean="0"/>
              <a:t>continue the </a:t>
            </a:r>
            <a:r>
              <a:rPr lang="en-GB" dirty="0"/>
              <a:t>activity with your child, but this is no longer a part of Special Time.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1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lour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6797</TotalTime>
  <Words>400</Words>
  <Application>Microsoft Office PowerPoint</Application>
  <PresentationFormat>On-screen Show (4:3)</PresentationFormat>
  <Paragraphs>64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Standard page</vt:lpstr>
      <vt:lpstr>Colour background</vt:lpstr>
      <vt:lpstr>title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</dc:creator>
  <cp:lastModifiedBy>Berkan Ferit</cp:lastModifiedBy>
  <cp:revision>108</cp:revision>
  <cp:lastPrinted>2016-10-18T14:40:17Z</cp:lastPrinted>
  <dcterms:created xsi:type="dcterms:W3CDTF">2014-03-11T03:03:09Z</dcterms:created>
  <dcterms:modified xsi:type="dcterms:W3CDTF">2018-11-22T16:15:08Z</dcterms:modified>
</cp:coreProperties>
</file>